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309" r:id="rId3"/>
    <p:sldId id="305" r:id="rId4"/>
    <p:sldId id="311" r:id="rId5"/>
    <p:sldId id="312" r:id="rId6"/>
    <p:sldId id="314" r:id="rId7"/>
    <p:sldId id="316" r:id="rId8"/>
  </p:sldIdLst>
  <p:sldSz cx="9144000" cy="6840538"/>
  <p:notesSz cx="6794500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E3B"/>
    <a:srgbClr val="FFD279"/>
    <a:srgbClr val="008000"/>
    <a:srgbClr val="0099FF"/>
    <a:srgbClr val="00CCFF"/>
    <a:srgbClr val="9BC3FF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0" autoAdjust="0"/>
    <p:restoredTop sz="97711" autoAdjust="0"/>
  </p:normalViewPr>
  <p:slideViewPr>
    <p:cSldViewPr>
      <p:cViewPr varScale="1">
        <p:scale>
          <a:sx n="69" d="100"/>
          <a:sy n="69" d="100"/>
        </p:scale>
        <p:origin x="-840" y="-96"/>
      </p:cViewPr>
      <p:guideLst>
        <p:guide orient="horz" pos="21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4538"/>
            <a:ext cx="49784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987D44-57A2-4035-94D7-AE0AFE2C3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0B6A3A-ECFE-4591-B483-EDCEA32C4D75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4A040E-D08F-4840-9459-42AEEFE17D6B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6B0CA4-33E4-4855-A145-F550B1887D36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1024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8050" y="742950"/>
            <a:ext cx="4978400" cy="3724275"/>
          </a:xfrm>
          <a:ln/>
        </p:spPr>
      </p:sp>
      <p:sp>
        <p:nvSpPr>
          <p:cNvPr id="10246" name="Заметки 2"/>
          <p:cNvSpPr>
            <a:spLocks noGrp="1"/>
          </p:cNvSpPr>
          <p:nvPr>
            <p:ph type="body" idx="1"/>
          </p:nvPr>
        </p:nvSpPr>
        <p:spPr>
          <a:xfrm>
            <a:off x="681038" y="4718050"/>
            <a:ext cx="5432425" cy="4470400"/>
          </a:xfrm>
          <a:noFill/>
          <a:ln/>
        </p:spPr>
        <p:txBody>
          <a:bodyPr lIns="94666" tIns="47333" rIns="94666" bIns="47333"/>
          <a:lstStyle/>
          <a:p>
            <a:pPr eaLnBrk="1" hangingPunct="1"/>
            <a:endParaRPr lang="ru-RU" smtClean="0"/>
          </a:p>
        </p:txBody>
      </p:sp>
      <p:sp>
        <p:nvSpPr>
          <p:cNvPr id="10247" name="Номер слайда 3"/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66" tIns="47333" rIns="94666" bIns="47333" anchor="b"/>
          <a:lstStyle/>
          <a:p>
            <a:pPr algn="r" defTabSz="947738" eaLnBrk="0" hangingPunct="0"/>
            <a:fld id="{4E10B042-A7FD-4A78-B26D-E170CF80E8D6}" type="slidenum">
              <a:rPr lang="ru-RU" sz="1300"/>
              <a:pPr algn="r" defTabSz="947738" eaLnBrk="0" hangingPunct="0"/>
              <a:t>3</a:t>
            </a:fld>
            <a:endParaRPr lang="ru-RU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2C1190-DA60-4179-B121-6781FB727625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45C7E9-63A2-4B27-85AB-0C0C8F658AF0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D52D48-1513-40CF-8E54-CF0389A59F08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1126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8050" y="742950"/>
            <a:ext cx="4978400" cy="3724275"/>
          </a:xfrm>
          <a:ln/>
        </p:spPr>
      </p:sp>
      <p:sp>
        <p:nvSpPr>
          <p:cNvPr id="11270" name="Заметки 2"/>
          <p:cNvSpPr>
            <a:spLocks noGrp="1"/>
          </p:cNvSpPr>
          <p:nvPr>
            <p:ph type="body" idx="1"/>
          </p:nvPr>
        </p:nvSpPr>
        <p:spPr>
          <a:xfrm>
            <a:off x="681038" y="4718050"/>
            <a:ext cx="5432425" cy="4470400"/>
          </a:xfrm>
          <a:noFill/>
          <a:ln/>
        </p:spPr>
        <p:txBody>
          <a:bodyPr lIns="94666" tIns="47333" rIns="94666" bIns="47333"/>
          <a:lstStyle/>
          <a:p>
            <a:pPr eaLnBrk="1" hangingPunct="1"/>
            <a:endParaRPr lang="ru-RU" smtClean="0"/>
          </a:p>
        </p:txBody>
      </p:sp>
      <p:sp>
        <p:nvSpPr>
          <p:cNvPr id="11271" name="Номер слайда 3"/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66" tIns="47333" rIns="94666" bIns="47333" anchor="b"/>
          <a:lstStyle/>
          <a:p>
            <a:pPr algn="r" defTabSz="947738" eaLnBrk="0" hangingPunct="0"/>
            <a:fld id="{18F59362-CA83-46E7-B893-46EB0D11491B}" type="slidenum">
              <a:rPr lang="ru-RU" sz="1300"/>
              <a:pPr algn="r" defTabSz="947738" eaLnBrk="0" hangingPunct="0"/>
              <a:t>6</a:t>
            </a:fld>
            <a:endParaRPr lang="ru-RU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8C1E62-529F-4387-935E-8D52ABE5E8AA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05D9EB-5589-42DE-B1A9-740D4EF28F67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3900B8-6389-43B3-B479-12D434811E5F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1229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8050" y="742950"/>
            <a:ext cx="4978400" cy="3724275"/>
          </a:xfrm>
          <a:ln/>
        </p:spPr>
      </p:sp>
      <p:sp>
        <p:nvSpPr>
          <p:cNvPr id="12294" name="Заметки 2"/>
          <p:cNvSpPr>
            <a:spLocks noGrp="1"/>
          </p:cNvSpPr>
          <p:nvPr>
            <p:ph type="body" idx="1"/>
          </p:nvPr>
        </p:nvSpPr>
        <p:spPr>
          <a:xfrm>
            <a:off x="681038" y="4718050"/>
            <a:ext cx="5432425" cy="4470400"/>
          </a:xfrm>
          <a:noFill/>
          <a:ln/>
        </p:spPr>
        <p:txBody>
          <a:bodyPr lIns="94666" tIns="47333" rIns="94666" bIns="47333"/>
          <a:lstStyle/>
          <a:p>
            <a:pPr eaLnBrk="1" hangingPunct="1"/>
            <a:endParaRPr lang="ru-RU" smtClean="0"/>
          </a:p>
        </p:txBody>
      </p:sp>
      <p:sp>
        <p:nvSpPr>
          <p:cNvPr id="12295" name="Номер слайда 3"/>
          <p:cNvSpPr txBox="1">
            <a:spLocks noGrp="1"/>
          </p:cNvSpPr>
          <p:nvPr/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666" tIns="47333" rIns="94666" bIns="47333" anchor="b"/>
          <a:lstStyle/>
          <a:p>
            <a:pPr algn="r" defTabSz="947738" eaLnBrk="0" hangingPunct="0"/>
            <a:fld id="{25BC845F-1955-4741-AB2F-67F9EE647A18}" type="slidenum">
              <a:rPr lang="ru-RU" sz="1300"/>
              <a:pPr algn="r" defTabSz="947738" eaLnBrk="0" hangingPunct="0"/>
              <a:t>7</a:t>
            </a:fld>
            <a:endParaRPr lang="ru-RU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B905C-FBF1-4AD2-9FF1-1A00EF853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62F28-048F-4F3C-A179-D2BC4B39C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0654-385A-40A8-BA22-60B4B4D81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E517B-7018-4510-B758-8B7FE5A7E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3050"/>
            <a:ext cx="8229600" cy="11414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95438"/>
            <a:ext cx="4038600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595438"/>
            <a:ext cx="4038600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9063"/>
            <a:ext cx="4038600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9063"/>
            <a:ext cx="4038600" cy="21812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4D50-78AC-492D-9B17-3C66D6105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AA75-C531-4FFB-9F8C-3A1A44CAF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AE7F2-EBFC-419E-9938-5A185271C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47D7-9C18-401A-BAD6-62F4AEF1E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3C-6355-4E2D-8E31-5C8AEEE6B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59D9-A1EC-4C48-998A-06DDE1635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184F9-1BF7-454C-BC4E-A3F9E9C29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FBF72-F4A8-4205-905E-6E655998F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9D42-8F53-4389-A114-FB1BE735B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33"/>
            </a:gs>
            <a:gs pos="100000">
              <a:srgbClr val="9BC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96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5438"/>
            <a:ext cx="82296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27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7763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7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78B153-D4F9-4C11-A1EF-4E1ACDE18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3238" y="3344863"/>
            <a:ext cx="8640762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0066"/>
                </a:solidFill>
              </a:rPr>
              <a:t>Директор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Департамента надзорной деятельности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МЧС России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генерал-лейтенант внутренней службы</a:t>
            </a:r>
          </a:p>
          <a:p>
            <a:pPr algn="ctr">
              <a:spcBef>
                <a:spcPct val="10000"/>
              </a:spcBef>
            </a:pPr>
            <a:endParaRPr lang="ru-RU" sz="800" b="1">
              <a:solidFill>
                <a:srgbClr val="000066"/>
              </a:solidFill>
            </a:endParaRPr>
          </a:p>
          <a:p>
            <a:pPr algn="ctr"/>
            <a:endParaRPr lang="ru-RU" sz="1000" b="1">
              <a:solidFill>
                <a:srgbClr val="000066"/>
              </a:solidFill>
            </a:endParaRP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Юрий Иванович</a:t>
            </a:r>
          </a:p>
          <a:p>
            <a:pPr algn="ctr"/>
            <a:r>
              <a:rPr lang="ru-RU" sz="2800" b="1">
                <a:solidFill>
                  <a:srgbClr val="000066"/>
                </a:solidFill>
              </a:rPr>
              <a:t>Дешевых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96863"/>
            <a:ext cx="91440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Разработка Технического регламента Таможенного союза </a:t>
            </a:r>
          </a:p>
          <a:p>
            <a:pPr algn="ctr">
              <a:spcBef>
                <a:spcPct val="50000"/>
              </a:spcBef>
            </a:pPr>
            <a:r>
              <a:rPr lang="ru-RU" sz="2800" b="1"/>
              <a:t>«О требованиях пожарной безопасности к продукции»</a:t>
            </a:r>
          </a:p>
          <a:p>
            <a:pPr algn="ctr" eaLnBrk="0" hangingPunct="0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0600"/>
          </a:xfrm>
        </p:spPr>
        <p:txBody>
          <a:bodyPr/>
          <a:lstStyle/>
          <a:p>
            <a:r>
              <a:rPr lang="ru-RU" sz="2000" b="1" smtClean="0"/>
              <a:t>Проект </a:t>
            </a:r>
            <a:br>
              <a:rPr lang="ru-RU" sz="2000" b="1" smtClean="0"/>
            </a:br>
            <a:r>
              <a:rPr lang="ru-RU" sz="2000" b="1" smtClean="0"/>
              <a:t>Технического регламента Таможенного союза </a:t>
            </a:r>
            <a:br>
              <a:rPr lang="ru-RU" sz="2000" b="1" smtClean="0"/>
            </a:br>
            <a:r>
              <a:rPr lang="ru-RU" sz="2000" b="1" smtClean="0"/>
              <a:t>«О требованиях пожарной безопасности к продукции»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8263"/>
            <a:ext cx="8229600" cy="47720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000" b="1" smtClean="0"/>
              <a:t>Цели проекта:</a:t>
            </a:r>
            <a:r>
              <a:rPr lang="ru-RU" sz="2000" smtClean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800" smtClean="0"/>
              <a:t>установление обязательных для применения и исполнения требований к продукции для обеспечения защиты жизни и здоровья человека, имущества, охраны окружающей среды, а также предупреждения действий, вводящих в заблуждение потребителей относительно еѐ назначения и безопасности;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100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800" smtClean="0"/>
              <a:t>реализация Соглашения о единых принципах и правилах технического регулирования в Республике Беларусь, Республике Казахстан и Российской Федерации;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100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800" smtClean="0"/>
              <a:t>гармонизация требований к продукции с требованиями, установленными европейскими и международными стандартами и в государствах – участниках таможенного союза;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100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800" smtClean="0"/>
              <a:t>установление требований пожарной безопасности к продукции, правил обращения на рынке и оценки соответствия;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sz="1000" smtClean="0"/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1800" smtClean="0"/>
              <a:t>снижение технических барьеров в торговле и обеспечение свободного обращения продукции на единой таможенной территории.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000" b="1" smtClean="0"/>
              <a:t>                                                  </a:t>
            </a:r>
            <a:endParaRPr lang="ru-RU" sz="2000" smtClean="0"/>
          </a:p>
        </p:txBody>
      </p:sp>
      <p:sp>
        <p:nvSpPr>
          <p:cNvPr id="3076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8"/>
          <p:cNvSpPr txBox="1">
            <a:spLocks noChangeArrowheads="1"/>
          </p:cNvSpPr>
          <p:nvPr/>
        </p:nvSpPr>
        <p:spPr bwMode="auto">
          <a:xfrm>
            <a:off x="457200" y="0"/>
            <a:ext cx="8229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Разработка Технического регламента Таможенного союза 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«О требованиях пожарной безопасности к продукции»</a:t>
            </a:r>
          </a:p>
        </p:txBody>
      </p:sp>
      <p:sp>
        <p:nvSpPr>
          <p:cNvPr id="4099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4100" name="AutoShape 11"/>
          <p:cNvSpPr>
            <a:spLocks noChangeArrowheads="1"/>
          </p:cNvSpPr>
          <p:nvPr/>
        </p:nvSpPr>
        <p:spPr bwMode="auto">
          <a:xfrm>
            <a:off x="381000" y="906463"/>
            <a:ext cx="8229600" cy="1612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FF0000"/>
              </a:solidFill>
            </a:endParaRPr>
          </a:p>
          <a:p>
            <a:pPr algn="ctr"/>
            <a:r>
              <a:rPr lang="ru-RU" b="1">
                <a:solidFill>
                  <a:srgbClr val="FF0000"/>
                </a:solidFill>
              </a:rPr>
              <a:t>Единый перечень продукции, в отношении 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которой устанавливаются обязательные требования 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в рамках Таможенного союза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(Утвержден Решением Комиссии Таможенного союза </a:t>
            </a:r>
          </a:p>
          <a:p>
            <a:pPr algn="ctr"/>
            <a:r>
              <a:rPr lang="ru-RU" b="1">
                <a:solidFill>
                  <a:srgbClr val="FF0000"/>
                </a:solidFill>
              </a:rPr>
              <a:t>от 28 января 2011 г. № 526) </a:t>
            </a:r>
          </a:p>
          <a:p>
            <a:pPr algn="ctr"/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4101" name="AutoShape 12"/>
          <p:cNvSpPr>
            <a:spLocks noChangeArrowheads="1"/>
          </p:cNvSpPr>
          <p:nvPr/>
        </p:nvSpPr>
        <p:spPr bwMode="auto">
          <a:xfrm>
            <a:off x="0" y="3116263"/>
            <a:ext cx="2895600" cy="1524000"/>
          </a:xfrm>
          <a:prstGeom prst="flowChartDocument">
            <a:avLst/>
          </a:prstGeom>
          <a:solidFill>
            <a:srgbClr val="FFBE3B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7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Машины и оборудование 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Низковольтное </a:t>
            </a:r>
            <a:r>
              <a:rPr lang="ru-RU" sz="1700" b="1" dirty="0" err="1">
                <a:solidFill>
                  <a:schemeClr val="accent2">
                    <a:lumMod val="75000"/>
                  </a:schemeClr>
                </a:solidFill>
              </a:rPr>
              <a:t>оборудо</a:t>
            </a: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</a:p>
          <a:p>
            <a:pPr>
              <a:defRPr/>
            </a:pPr>
            <a:r>
              <a:rPr lang="ru-RU" sz="1700" b="1" dirty="0" err="1">
                <a:solidFill>
                  <a:schemeClr val="accent2">
                    <a:lumMod val="75000"/>
                  </a:schemeClr>
                </a:solidFill>
              </a:rPr>
              <a:t>вание</a:t>
            </a: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Строительные материалы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и изделия</a:t>
            </a:r>
          </a:p>
        </p:txBody>
      </p:sp>
      <p:sp>
        <p:nvSpPr>
          <p:cNvPr id="4102" name="AutoShape 18"/>
          <p:cNvSpPr>
            <a:spLocks noChangeArrowheads="1"/>
          </p:cNvSpPr>
          <p:nvPr/>
        </p:nvSpPr>
        <p:spPr bwMode="auto">
          <a:xfrm>
            <a:off x="1143000" y="2582863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19"/>
          <p:cNvSpPr>
            <a:spLocks noChangeArrowheads="1"/>
          </p:cNvSpPr>
          <p:nvPr/>
        </p:nvSpPr>
        <p:spPr bwMode="auto">
          <a:xfrm>
            <a:off x="7010400" y="2582863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18"/>
          <p:cNvSpPr>
            <a:spLocks noChangeArrowheads="1"/>
          </p:cNvSpPr>
          <p:nvPr/>
        </p:nvSpPr>
        <p:spPr bwMode="auto">
          <a:xfrm>
            <a:off x="4114800" y="2582863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AutoShape 11"/>
          <p:cNvSpPr>
            <a:spLocks noChangeArrowheads="1"/>
          </p:cNvSpPr>
          <p:nvPr/>
        </p:nvSpPr>
        <p:spPr bwMode="auto">
          <a:xfrm>
            <a:off x="685800" y="5249863"/>
            <a:ext cx="7543800" cy="136207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CC0000"/>
              </a:solidFill>
            </a:endParaRPr>
          </a:p>
          <a:p>
            <a:pPr algn="ctr"/>
            <a:r>
              <a:rPr lang="ru-RU" b="1">
                <a:solidFill>
                  <a:srgbClr val="CC0000"/>
                </a:solidFill>
              </a:rPr>
              <a:t>Технический регламент ТС «О требованиях пожарной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безопасности к продукции»</a:t>
            </a:r>
            <a:r>
              <a:rPr lang="ru-RU" b="1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ru-RU" b="1">
                <a:solidFill>
                  <a:srgbClr val="C00000"/>
                </a:solidFill>
              </a:rPr>
              <a:t>устанавливает обязательные требования </a:t>
            </a:r>
          </a:p>
          <a:p>
            <a:pPr algn="ctr"/>
            <a:r>
              <a:rPr lang="ru-RU" b="1">
                <a:solidFill>
                  <a:srgbClr val="C00000"/>
                </a:solidFill>
              </a:rPr>
              <a:t>в рамках Таможенного союза</a:t>
            </a:r>
          </a:p>
          <a:p>
            <a:pPr algn="ctr"/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4106" name="AutoShape 18"/>
          <p:cNvSpPr>
            <a:spLocks noChangeArrowheads="1"/>
          </p:cNvSpPr>
          <p:nvPr/>
        </p:nvSpPr>
        <p:spPr bwMode="auto">
          <a:xfrm>
            <a:off x="1143000" y="4640263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AutoShape 18"/>
          <p:cNvSpPr>
            <a:spLocks noChangeArrowheads="1"/>
          </p:cNvSpPr>
          <p:nvPr/>
        </p:nvSpPr>
        <p:spPr bwMode="auto">
          <a:xfrm>
            <a:off x="4114800" y="4640263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AutoShape 19"/>
          <p:cNvSpPr>
            <a:spLocks noChangeArrowheads="1"/>
          </p:cNvSpPr>
          <p:nvPr/>
        </p:nvSpPr>
        <p:spPr bwMode="auto">
          <a:xfrm>
            <a:off x="7010400" y="4640263"/>
            <a:ext cx="685800" cy="5318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9" name="AutoShape 12"/>
          <p:cNvSpPr>
            <a:spLocks noChangeArrowheads="1"/>
          </p:cNvSpPr>
          <p:nvPr/>
        </p:nvSpPr>
        <p:spPr bwMode="auto">
          <a:xfrm>
            <a:off x="3048000" y="3116263"/>
            <a:ext cx="2895600" cy="1524000"/>
          </a:xfrm>
          <a:prstGeom prst="flowChartDocument">
            <a:avLst/>
          </a:prstGeom>
          <a:solidFill>
            <a:srgbClr val="FFBE3B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Средства обеспечения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пожарной безопасности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Средства 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пожаротушения</a:t>
            </a:r>
          </a:p>
        </p:txBody>
      </p:sp>
      <p:sp>
        <p:nvSpPr>
          <p:cNvPr id="4110" name="AutoShape 12"/>
          <p:cNvSpPr>
            <a:spLocks noChangeArrowheads="1"/>
          </p:cNvSpPr>
          <p:nvPr/>
        </p:nvSpPr>
        <p:spPr bwMode="auto">
          <a:xfrm>
            <a:off x="6096000" y="3116263"/>
            <a:ext cx="2895600" cy="1524000"/>
          </a:xfrm>
          <a:prstGeom prst="flowChartDocument">
            <a:avLst/>
          </a:prstGeom>
          <a:solidFill>
            <a:srgbClr val="FFBE3B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Средства </a:t>
            </a:r>
            <a:r>
              <a:rPr lang="ru-RU" sz="1700" b="1" dirty="0" err="1">
                <a:solidFill>
                  <a:schemeClr val="accent2">
                    <a:lumMod val="75000"/>
                  </a:schemeClr>
                </a:solidFill>
              </a:rPr>
              <a:t>индивидуаль</a:t>
            </a: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</a:p>
          <a:p>
            <a:pPr>
              <a:defRPr/>
            </a:pPr>
            <a:r>
              <a:rPr lang="ru-RU" sz="1700" b="1" dirty="0">
                <a:solidFill>
                  <a:schemeClr val="accent2">
                    <a:lumMod val="75000"/>
                  </a:schemeClr>
                </a:solidFill>
              </a:rPr>
              <a:t>ной защиты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463"/>
            <a:ext cx="8229600" cy="53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/>
              <a:t>Документы членов таможенного союза в области подтверждения соответствия требованиям пожарной безопасности</a:t>
            </a:r>
          </a:p>
        </p:txBody>
      </p:sp>
      <p:sp>
        <p:nvSpPr>
          <p:cNvPr id="5123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124" name="AutoShape 11"/>
          <p:cNvSpPr>
            <a:spLocks noChangeArrowheads="1"/>
          </p:cNvSpPr>
          <p:nvPr/>
        </p:nvSpPr>
        <p:spPr bwMode="auto">
          <a:xfrm>
            <a:off x="304800" y="1287463"/>
            <a:ext cx="2667000" cy="5029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21350288" algn="l"/>
                <a:tab pos="25201563" algn="l"/>
              </a:tabLst>
            </a:pPr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5125" name="AutoShape 11"/>
          <p:cNvSpPr>
            <a:spLocks noChangeArrowheads="1"/>
          </p:cNvSpPr>
          <p:nvPr/>
        </p:nvSpPr>
        <p:spPr bwMode="auto">
          <a:xfrm>
            <a:off x="6096000" y="1287463"/>
            <a:ext cx="2667000" cy="5029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>
            <a:off x="3200400" y="1287463"/>
            <a:ext cx="2667000" cy="5029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33400" y="7540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Республика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Казахстан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248400" y="7540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Республика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Беларусь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352800" y="7540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Российская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Федерация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04800" y="1363663"/>
            <a:ext cx="26670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ru-RU" sz="1200" i="1" dirty="0"/>
              <a:t>Технический регламент </a:t>
            </a:r>
          </a:p>
          <a:p>
            <a:pPr eaLnBrk="0" hangingPunct="0">
              <a:defRPr/>
            </a:pPr>
            <a:r>
              <a:rPr lang="ru-RU" sz="1200" i="1" dirty="0"/>
              <a:t>«Общие требования к пожарной безопасности»;</a:t>
            </a:r>
            <a:endParaRPr lang="ru-RU" sz="1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31" name="Rectangle 2"/>
          <p:cNvSpPr txBox="1">
            <a:spLocks noChangeArrowheads="1"/>
          </p:cNvSpPr>
          <p:nvPr/>
        </p:nvSpPr>
        <p:spPr bwMode="auto">
          <a:xfrm>
            <a:off x="304800" y="1897063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Технический регламент «Требования к безопасности зданий, сооружений и прилегающих территорий»;</a:t>
            </a:r>
            <a:endParaRPr lang="ru-RU" sz="1200"/>
          </a:p>
        </p:txBody>
      </p:sp>
      <p:sp>
        <p:nvSpPr>
          <p:cNvPr id="5132" name="Rectangle 2"/>
          <p:cNvSpPr txBox="1">
            <a:spLocks noChangeArrowheads="1"/>
          </p:cNvSpPr>
          <p:nvPr/>
        </p:nvSpPr>
        <p:spPr bwMode="auto">
          <a:xfrm>
            <a:off x="304800" y="2963863"/>
            <a:ext cx="2667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100" i="1"/>
              <a:t>Технический регламент «Требования по оборудованию зданий, помещений и сооружений системами автоматического пожаротушения и автоматической пожарной сигнализации, оповещения и управления эвакуацией людей при пожаре»;</a:t>
            </a:r>
            <a:endParaRPr lang="ru-RU" sz="1100"/>
          </a:p>
        </p:txBody>
      </p:sp>
      <p:sp>
        <p:nvSpPr>
          <p:cNvPr id="5133" name="Rectangle 2"/>
          <p:cNvSpPr txBox="1">
            <a:spLocks noChangeArrowheads="1"/>
          </p:cNvSpPr>
          <p:nvPr/>
        </p:nvSpPr>
        <p:spPr bwMode="auto">
          <a:xfrm>
            <a:off x="304800" y="4030663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Технический регламент «Требования к безопасности зданий, сооружений и прилегающих территорий»;</a:t>
            </a:r>
            <a:endParaRPr lang="ru-RU" sz="1200"/>
          </a:p>
        </p:txBody>
      </p:sp>
      <p:sp>
        <p:nvSpPr>
          <p:cNvPr id="5134" name="Rectangle 2"/>
          <p:cNvSpPr txBox="1">
            <a:spLocks noChangeArrowheads="1"/>
          </p:cNvSpPr>
          <p:nvPr/>
        </p:nvSpPr>
        <p:spPr bwMode="auto">
          <a:xfrm>
            <a:off x="304800" y="4792663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Технический регламент </a:t>
            </a:r>
          </a:p>
          <a:p>
            <a:r>
              <a:rPr lang="ru-RU" sz="1200" i="1"/>
              <a:t>«Требования к безопасности пожарной техники для защиты объектов»</a:t>
            </a:r>
            <a:endParaRPr lang="ru-RU" sz="1200"/>
          </a:p>
        </p:txBody>
      </p:sp>
      <p:sp>
        <p:nvSpPr>
          <p:cNvPr id="5135" name="Rectangle 2"/>
          <p:cNvSpPr txBox="1">
            <a:spLocks noChangeArrowheads="1"/>
          </p:cNvSpPr>
          <p:nvPr/>
        </p:nvSpPr>
        <p:spPr bwMode="auto">
          <a:xfrm>
            <a:off x="304800" y="5402263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Технический регламент «Процедуры подтверждения соответствия»;</a:t>
            </a:r>
            <a:endParaRPr lang="ru-RU" sz="1200"/>
          </a:p>
        </p:txBody>
      </p:sp>
      <p:sp>
        <p:nvSpPr>
          <p:cNvPr id="5136" name="Rectangle 2"/>
          <p:cNvSpPr txBox="1">
            <a:spLocks noChangeArrowheads="1"/>
          </p:cNvSpPr>
          <p:nvPr/>
        </p:nvSpPr>
        <p:spPr bwMode="auto">
          <a:xfrm>
            <a:off x="6096000" y="3421063"/>
            <a:ext cx="274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100" i="1"/>
              <a:t>Постановление государственного комитета по стандартизации Республики Беларусь от 1 июля </a:t>
            </a:r>
          </a:p>
          <a:p>
            <a:r>
              <a:rPr lang="ru-RU" sz="1100" i="1"/>
              <a:t>2010 г. № 37 «О назначении уполномоченных органов на осуществление подтверждения соответствия зданий и сооружений, проектной документации, строительных материалов и изделий требованиям технического регламента ТР 2009/013/BY»;</a:t>
            </a:r>
            <a:endParaRPr lang="ru-RU" sz="1100"/>
          </a:p>
        </p:txBody>
      </p:sp>
      <p:sp>
        <p:nvSpPr>
          <p:cNvPr id="5137" name="Rectangle 2"/>
          <p:cNvSpPr txBox="1">
            <a:spLocks noChangeArrowheads="1"/>
          </p:cNvSpPr>
          <p:nvPr/>
        </p:nvSpPr>
        <p:spPr bwMode="auto">
          <a:xfrm>
            <a:off x="6096000" y="1363663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Закон Республики Беларусь </a:t>
            </a:r>
          </a:p>
          <a:p>
            <a:r>
              <a:rPr lang="ru-RU" sz="1200" i="1"/>
              <a:t>от 15 июня 1993 г. № 2403-XII «О пожарной безопасности»;</a:t>
            </a:r>
            <a:endParaRPr lang="ru-RU" sz="1200"/>
          </a:p>
        </p:txBody>
      </p:sp>
      <p:sp>
        <p:nvSpPr>
          <p:cNvPr id="5138" name="Rectangle 2"/>
          <p:cNvSpPr txBox="1">
            <a:spLocks noChangeArrowheads="1"/>
          </p:cNvSpPr>
          <p:nvPr/>
        </p:nvSpPr>
        <p:spPr bwMode="auto">
          <a:xfrm>
            <a:off x="6096000" y="2049463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Технический регламент «Здания и сооружения, строительные материалы и изделия. Безопасность» ТР 2009/013/BY;</a:t>
            </a:r>
            <a:endParaRPr lang="ru-RU" sz="1200"/>
          </a:p>
        </p:txBody>
      </p:sp>
      <p:sp>
        <p:nvSpPr>
          <p:cNvPr id="5139" name="Rectangle 2"/>
          <p:cNvSpPr txBox="1">
            <a:spLocks noChangeArrowheads="1"/>
          </p:cNvSpPr>
          <p:nvPr/>
        </p:nvSpPr>
        <p:spPr bwMode="auto">
          <a:xfrm>
            <a:off x="6096000" y="5097463"/>
            <a:ext cx="274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100" i="1"/>
              <a:t>Перечень технических нормативных правовых актов, взаимосвязанных с техническим регламентом ТР 2009/013/BY «Здания и сооружения, строительные материалы и изделия. Безопасность» Республики Беларусь;</a:t>
            </a:r>
            <a:endParaRPr lang="ru-RU" sz="1100"/>
          </a:p>
        </p:txBody>
      </p:sp>
      <p:sp>
        <p:nvSpPr>
          <p:cNvPr id="5140" name="Rectangle 2"/>
          <p:cNvSpPr txBox="1">
            <a:spLocks noChangeArrowheads="1"/>
          </p:cNvSpPr>
          <p:nvPr/>
        </p:nvSpPr>
        <p:spPr bwMode="auto">
          <a:xfrm>
            <a:off x="3200400" y="2125663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Федеральный закон Российской Федерации от 27.12.2002 </a:t>
            </a:r>
          </a:p>
          <a:p>
            <a:r>
              <a:rPr lang="ru-RU" sz="1200" i="1"/>
              <a:t>№ 184-ФЗ; «О техническом регулировании»;</a:t>
            </a:r>
            <a:endParaRPr lang="ru-RU" sz="1200"/>
          </a:p>
        </p:txBody>
      </p:sp>
      <p:sp>
        <p:nvSpPr>
          <p:cNvPr id="5141" name="Rectangle 2"/>
          <p:cNvSpPr txBox="1">
            <a:spLocks noChangeArrowheads="1"/>
          </p:cNvSpPr>
          <p:nvPr/>
        </p:nvSpPr>
        <p:spPr bwMode="auto">
          <a:xfrm>
            <a:off x="3200400" y="2963863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Федеральный закон Российской Федерации от 22.07.2008 </a:t>
            </a:r>
          </a:p>
          <a:p>
            <a:r>
              <a:rPr lang="ru-RU" sz="1200" i="1"/>
              <a:t>№ 123-ФЗ «Технический </a:t>
            </a:r>
          </a:p>
          <a:p>
            <a:r>
              <a:rPr lang="ru-RU" sz="1200" i="1"/>
              <a:t>регламент о требованиях </a:t>
            </a:r>
          </a:p>
          <a:p>
            <a:r>
              <a:rPr lang="ru-RU" sz="1200" i="1"/>
              <a:t>пожарной безопасности»;</a:t>
            </a:r>
            <a:endParaRPr lang="ru-RU" sz="1200"/>
          </a:p>
        </p:txBody>
      </p:sp>
      <p:sp>
        <p:nvSpPr>
          <p:cNvPr id="5142" name="Rectangle 2"/>
          <p:cNvSpPr txBox="1">
            <a:spLocks noChangeArrowheads="1"/>
          </p:cNvSpPr>
          <p:nvPr/>
        </p:nvSpPr>
        <p:spPr bwMode="auto">
          <a:xfrm>
            <a:off x="3200400" y="1439863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200" i="1"/>
              <a:t>Федеральный закон Российской Федерации от 21.12.1994 № 69-ФЗ «О пожарной безопасности»;</a:t>
            </a:r>
            <a:endParaRPr lang="ru-RU" sz="1200"/>
          </a:p>
        </p:txBody>
      </p:sp>
      <p:sp>
        <p:nvSpPr>
          <p:cNvPr id="5143" name="Rectangle 2"/>
          <p:cNvSpPr txBox="1">
            <a:spLocks noChangeArrowheads="1"/>
          </p:cNvSpPr>
          <p:nvPr/>
        </p:nvSpPr>
        <p:spPr bwMode="auto">
          <a:xfrm>
            <a:off x="3200400" y="4564063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 anchor="ctr"/>
          <a:lstStyle/>
          <a:p>
            <a:pPr>
              <a:buFont typeface="Arial" charset="0"/>
              <a:buChar char="•"/>
            </a:pPr>
            <a:r>
              <a:rPr lang="ru-RU" sz="1100" i="1"/>
              <a:t>Распоряжение Правительства </a:t>
            </a:r>
          </a:p>
          <a:p>
            <a:r>
              <a:rPr lang="ru-RU" sz="1100" i="1"/>
              <a:t>Российской Федерации от  10 марта 2009 г. № 304 «Об утверждении  Перечня национальных стандартов, содержащих правила и методы исследований (испытаний) и </a:t>
            </a:r>
          </a:p>
          <a:p>
            <a:r>
              <a:rPr lang="ru-RU" sz="1100" i="1"/>
              <a:t>измерений, в том числе правила отбора образцов, необходимые </a:t>
            </a:r>
          </a:p>
          <a:p>
            <a:r>
              <a:rPr lang="ru-RU" sz="1100" i="1"/>
              <a:t>для применения и исполнения Федерального закона «Технический  регламент о требованиях пожарной безопасности» и осуществления оценки соответствия»</a:t>
            </a:r>
            <a:endParaRPr lang="ru-RU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>Задачи для достижения целей </a:t>
            </a:r>
            <a:br>
              <a:rPr lang="ru-RU" sz="2000" b="1" smtClean="0"/>
            </a:br>
            <a:r>
              <a:rPr lang="ru-RU" sz="2000" b="1" smtClean="0"/>
              <a:t>Технического регламента Таможенного союза</a:t>
            </a:r>
            <a:br>
              <a:rPr lang="ru-RU" sz="2000" b="1" smtClean="0"/>
            </a:br>
            <a:r>
              <a:rPr lang="ru-RU" sz="2000" b="1" smtClean="0"/>
              <a:t>«О требованиях пожарной безопасности к продукции»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04800" y="1058863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7" rIns="91433" bIns="45717"/>
          <a:lstStyle/>
          <a:p>
            <a:pPr algn="ctr">
              <a:defRPr/>
            </a:pPr>
            <a:endParaRPr lang="ru-RU" sz="2000" kern="0" dirty="0">
              <a:latin typeface="+mn-lt"/>
              <a:cs typeface="+mn-cs"/>
            </a:endParaRPr>
          </a:p>
          <a:p>
            <a:pPr algn="ctr">
              <a:defRPr/>
            </a:pPr>
            <a:endParaRPr lang="ru-RU" sz="2000" b="1" kern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ru-RU" sz="1900" b="1" dirty="0"/>
              <a:t>- идентификация объектов технического регулирования;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1900" kern="0" dirty="0">
              <a:latin typeface="+mn-lt"/>
              <a:cs typeface="+mn-cs"/>
            </a:endParaRPr>
          </a:p>
          <a:p>
            <a:pPr algn="ctr">
              <a:defRPr/>
            </a:pPr>
            <a:r>
              <a:rPr lang="ru-RU" sz="1900" b="1" dirty="0"/>
              <a:t>- классификация продукции, подлежащей подтверждению соответствия требованиям пожарной безопасности;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ru-RU" sz="1900" kern="0" dirty="0">
              <a:latin typeface="+mn-lt"/>
              <a:cs typeface="+mn-cs"/>
            </a:endParaRPr>
          </a:p>
          <a:p>
            <a:pPr algn="ctr">
              <a:buFontTx/>
              <a:buChar char="-"/>
              <a:defRPr/>
            </a:pPr>
            <a:r>
              <a:rPr lang="ru-RU" sz="1900" b="1" dirty="0"/>
              <a:t>правила подтверждения соответствия продукции требованиям пожарной безопасности;</a:t>
            </a:r>
          </a:p>
          <a:p>
            <a:pPr algn="ctr">
              <a:buFontTx/>
              <a:buChar char="-"/>
              <a:defRPr/>
            </a:pPr>
            <a:endParaRPr lang="ru-RU" sz="1900" kern="0" dirty="0">
              <a:latin typeface="+mn-lt"/>
              <a:cs typeface="+mn-cs"/>
            </a:endParaRPr>
          </a:p>
          <a:p>
            <a:pPr algn="ctr">
              <a:buFontTx/>
              <a:buChar char="-"/>
              <a:defRPr/>
            </a:pPr>
            <a:r>
              <a:rPr lang="ru-RU" sz="1900" b="1" dirty="0"/>
              <a:t>требования к продукции, эксплуатационной документации и маркировке;</a:t>
            </a:r>
          </a:p>
          <a:p>
            <a:pPr algn="ctr">
              <a:buFontTx/>
              <a:buChar char="-"/>
              <a:defRPr/>
            </a:pPr>
            <a:endParaRPr lang="ru-RU" sz="1900" b="1" dirty="0"/>
          </a:p>
          <a:p>
            <a:pPr algn="ctr">
              <a:defRPr/>
            </a:pPr>
            <a:r>
              <a:rPr lang="ru-RU" sz="1900" b="1" dirty="0"/>
              <a:t>- формы и схемы подтверждения соответствия продукции;</a:t>
            </a:r>
            <a:r>
              <a:rPr lang="ru-RU" sz="1900" b="1" kern="0" dirty="0">
                <a:latin typeface="+mn-lt"/>
                <a:cs typeface="+mn-cs"/>
              </a:rPr>
              <a:t>    </a:t>
            </a:r>
            <a:r>
              <a:rPr lang="ru-RU" sz="2000" b="1" kern="0" dirty="0">
                <a:latin typeface="+mn-lt"/>
                <a:cs typeface="+mn-cs"/>
              </a:rPr>
              <a:t>                                              </a:t>
            </a:r>
            <a:endParaRPr lang="ru-RU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7171" name="AutoShape 11"/>
          <p:cNvSpPr>
            <a:spLocks noChangeArrowheads="1"/>
          </p:cNvSpPr>
          <p:nvPr/>
        </p:nvSpPr>
        <p:spPr bwMode="auto">
          <a:xfrm>
            <a:off x="381000" y="525463"/>
            <a:ext cx="8229600" cy="12319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FF0000"/>
              </a:solidFill>
            </a:endParaRPr>
          </a:p>
          <a:p>
            <a:pPr lvl="1" algn="ctr">
              <a:lnSpc>
                <a:spcPts val="2163"/>
              </a:lnSpc>
              <a:spcBef>
                <a:spcPct val="50000"/>
              </a:spcBef>
            </a:pPr>
            <a:r>
              <a:rPr lang="ru-RU" b="1"/>
              <a:t>Технический регламент Таможенного союза </a:t>
            </a:r>
          </a:p>
          <a:p>
            <a:pPr lvl="1" algn="ctr">
              <a:lnSpc>
                <a:spcPts val="2163"/>
              </a:lnSpc>
              <a:spcBef>
                <a:spcPct val="50000"/>
              </a:spcBef>
            </a:pPr>
            <a:r>
              <a:rPr lang="ru-RU" b="1"/>
              <a:t>«О требованиях пожарной безопасности к продукции»</a:t>
            </a:r>
          </a:p>
          <a:p>
            <a:pPr algn="ctr"/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7172" name="AutoShape 18"/>
          <p:cNvSpPr>
            <a:spLocks noChangeArrowheads="1"/>
          </p:cNvSpPr>
          <p:nvPr/>
        </p:nvSpPr>
        <p:spPr bwMode="auto">
          <a:xfrm>
            <a:off x="4114800" y="1744663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AutoShape 11"/>
          <p:cNvSpPr>
            <a:spLocks noChangeArrowheads="1"/>
          </p:cNvSpPr>
          <p:nvPr/>
        </p:nvSpPr>
        <p:spPr bwMode="auto">
          <a:xfrm>
            <a:off x="533400" y="4564063"/>
            <a:ext cx="8077200" cy="18288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CC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b="1"/>
              <a:t>Региональные, международные или национальные </a:t>
            </a:r>
          </a:p>
          <a:p>
            <a:pPr algn="ctr">
              <a:lnSpc>
                <a:spcPct val="150000"/>
              </a:lnSpc>
            </a:pPr>
            <a:r>
              <a:rPr lang="ru-RU" b="1"/>
              <a:t>(государственные) стандарты Сторон, содержащих технические </a:t>
            </a:r>
          </a:p>
          <a:p>
            <a:pPr algn="ctr">
              <a:lnSpc>
                <a:spcPct val="150000"/>
              </a:lnSpc>
            </a:pPr>
            <a:r>
              <a:rPr lang="ru-RU" b="1"/>
              <a:t>требования к продукции, правила и методы исследований </a:t>
            </a:r>
          </a:p>
          <a:p>
            <a:pPr algn="ctr">
              <a:lnSpc>
                <a:spcPct val="150000"/>
              </a:lnSpc>
            </a:pPr>
            <a:r>
              <a:rPr lang="ru-RU" b="1"/>
              <a:t>(испытаний) и измерений</a:t>
            </a:r>
            <a:endParaRPr lang="ru-RU" b="1">
              <a:solidFill>
                <a:srgbClr val="CC0000"/>
              </a:solidFill>
            </a:endParaRPr>
          </a:p>
        </p:txBody>
      </p:sp>
      <p:sp>
        <p:nvSpPr>
          <p:cNvPr id="7174" name="AutoShape 18"/>
          <p:cNvSpPr>
            <a:spLocks noChangeArrowheads="1"/>
          </p:cNvSpPr>
          <p:nvPr/>
        </p:nvSpPr>
        <p:spPr bwMode="auto">
          <a:xfrm>
            <a:off x="4114800" y="4030663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11"/>
          <p:cNvSpPr>
            <a:spLocks noChangeArrowheads="1"/>
          </p:cNvSpPr>
          <p:nvPr/>
        </p:nvSpPr>
        <p:spPr bwMode="auto">
          <a:xfrm>
            <a:off x="381000" y="2201863"/>
            <a:ext cx="8305800" cy="18288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/>
              <a:t>Перечень нормативных документов, в результате применения которых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 на добровольной основе обеспечивается соблюдение требований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 технического регламента Таможенного союза 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«О требованиях пожарной безопасности к продукции»</a:t>
            </a:r>
          </a:p>
          <a:p>
            <a:pPr algn="ctr"/>
            <a:endParaRPr lang="ru-RU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9"/>
          <p:cNvSpPr>
            <a:spLocks noChangeArrowheads="1"/>
          </p:cNvSpPr>
          <p:nvPr/>
        </p:nvSpPr>
        <p:spPr bwMode="auto">
          <a:xfrm>
            <a:off x="8748713" y="6437313"/>
            <a:ext cx="395287" cy="403225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8195" name="AutoShape 11"/>
          <p:cNvSpPr>
            <a:spLocks noChangeArrowheads="1"/>
          </p:cNvSpPr>
          <p:nvPr/>
        </p:nvSpPr>
        <p:spPr bwMode="auto">
          <a:xfrm>
            <a:off x="152400" y="3344863"/>
            <a:ext cx="4114800" cy="2743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CC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600" b="1"/>
              <a:t>Установление минимально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необходимых требований, 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устранение избыточных администра-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тивных и технических барьеров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для бизнеса с учетом обеспечения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достижения целей регламента</a:t>
            </a:r>
            <a:endParaRPr lang="ru-RU" sz="1600" b="1">
              <a:solidFill>
                <a:srgbClr val="CC0000"/>
              </a:solidFill>
            </a:endParaRPr>
          </a:p>
        </p:txBody>
      </p:sp>
      <p:sp>
        <p:nvSpPr>
          <p:cNvPr id="8196" name="AutoShape 11"/>
          <p:cNvSpPr>
            <a:spLocks noChangeArrowheads="1"/>
          </p:cNvSpPr>
          <p:nvPr/>
        </p:nvSpPr>
        <p:spPr bwMode="auto">
          <a:xfrm>
            <a:off x="381000" y="677863"/>
            <a:ext cx="8305800" cy="21336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b="1"/>
              <a:t>Основные принципы формирования 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Перечня нормативных документов, в результате применения которых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 на добровольной основе обеспечивается соблюдение требований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 технического регламента Таможенного союза 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«О требованиях пожарной безопасности к продукции»</a:t>
            </a:r>
          </a:p>
          <a:p>
            <a:pPr algn="ctr"/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8197" name="AutoShape 18"/>
          <p:cNvSpPr>
            <a:spLocks noChangeArrowheads="1"/>
          </p:cNvSpPr>
          <p:nvPr/>
        </p:nvSpPr>
        <p:spPr bwMode="auto">
          <a:xfrm>
            <a:off x="1905000" y="2811463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18"/>
          <p:cNvSpPr>
            <a:spLocks noChangeArrowheads="1"/>
          </p:cNvSpPr>
          <p:nvPr/>
        </p:nvSpPr>
        <p:spPr bwMode="auto">
          <a:xfrm>
            <a:off x="6248400" y="2811463"/>
            <a:ext cx="6858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11"/>
          <p:cNvSpPr>
            <a:spLocks noChangeArrowheads="1"/>
          </p:cNvSpPr>
          <p:nvPr/>
        </p:nvSpPr>
        <p:spPr bwMode="auto">
          <a:xfrm>
            <a:off x="4648200" y="3421063"/>
            <a:ext cx="4114800" cy="2743200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sz="1600" b="1"/>
              <a:t>Приоритетность использования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нормативных документов,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гармонизированных с европейскими </a:t>
            </a:r>
          </a:p>
          <a:p>
            <a:pPr algn="ctr">
              <a:lnSpc>
                <a:spcPct val="150000"/>
              </a:lnSpc>
            </a:pPr>
            <a:r>
              <a:rPr lang="ru-RU" sz="1600" b="1"/>
              <a:t>и международными стандартами</a:t>
            </a:r>
            <a:endParaRPr lang="ru-RU" sz="1600" b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655</Words>
  <Application>Microsoft Office PowerPoint</Application>
  <PresentationFormat>Произвольный</PresentationFormat>
  <Paragraphs>140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Оформление по умолчанию</vt:lpstr>
      <vt:lpstr>Слайд 1</vt:lpstr>
      <vt:lpstr>Проект  Технического регламента Таможенного союза  «О требованиях пожарной безопасности к продукции»</vt:lpstr>
      <vt:lpstr>Слайд 3</vt:lpstr>
      <vt:lpstr>Документы членов таможенного союза в области подтверждения соответствия требованиям пожарной безопасности</vt:lpstr>
      <vt:lpstr> Задачи для достижения целей  Технического регламента Таможенного союза «О требованиях пожарной безопасности к продукции» 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BludyanMA</cp:lastModifiedBy>
  <cp:revision>171</cp:revision>
  <cp:lastPrinted>1601-01-01T00:00:00Z</cp:lastPrinted>
  <dcterms:created xsi:type="dcterms:W3CDTF">1601-01-01T00:00:00Z</dcterms:created>
  <dcterms:modified xsi:type="dcterms:W3CDTF">2011-10-14T16:43:40Z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